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2" r:id="rId6"/>
    <p:sldId id="261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</dgm:pt>
    <dgm:pt modelId="{5D3F0ED0-2EB6-453D-BE4B-4BBCD8987238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dirty="0" smtClean="0"/>
            <a:t>Objective</a:t>
          </a:r>
          <a:endParaRPr lang="en-US" sz="2800" dirty="0"/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Solution Methodology stepwise</a:t>
          </a:r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Finding and analysis</a:t>
          </a:r>
          <a:endParaRPr lang="en-US" dirty="0"/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8113D328-D741-4546-88EE-270C594CD2B6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913FCFA9-E236-460B-9323-77A748DA63FA}" type="pres">
      <dgm:prSet presAssocID="{5D3F0ED0-2EB6-453D-BE4B-4BBCD8987238}" presName="compNode" presStyleCnt="0"/>
      <dgm:spPr/>
    </dgm:pt>
    <dgm:pt modelId="{5CEC2045-19E5-4586-8A82-0ED5BA73E61C}" type="pres">
      <dgm:prSet presAssocID="{5D3F0ED0-2EB6-453D-BE4B-4BBCD8987238}" presName="iconBgRect" presStyleLbl="bgShp" presStyleIdx="0" presStyleCnt="3"/>
      <dgm:spPr/>
    </dgm:pt>
    <dgm:pt modelId="{AE752F1E-D28D-45DC-8754-597002C8C39B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917D6720-883B-4B00-981C-9A29F036F4D1}" type="pres">
      <dgm:prSet presAssocID="{5D3F0ED0-2EB6-453D-BE4B-4BBCD8987238}" presName="spaceRect" presStyleCnt="0"/>
      <dgm:spPr/>
    </dgm:pt>
    <dgm:pt modelId="{0B6BA5DE-E17F-4226-899C-67B474FE383C}" type="pres">
      <dgm:prSet presAssocID="{5D3F0ED0-2EB6-453D-BE4B-4BBCD8987238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E2788FC-712A-428D-8CA5-41AC46958FD3}" type="pres">
      <dgm:prSet presAssocID="{2E2BF50E-B394-4636-BF63-257039995E33}" presName="sibTrans" presStyleCnt="0"/>
      <dgm:spPr/>
    </dgm:pt>
    <dgm:pt modelId="{D6DBCA18-2696-4B56-A4FE-B5BD7EC6131C}" type="pres">
      <dgm:prSet presAssocID="{00C4C7D7-43FB-4C62-B653-0BAA02E17855}" presName="compNode" presStyleCnt="0"/>
      <dgm:spPr/>
    </dgm:pt>
    <dgm:pt modelId="{64207C47-3A14-45CE-AEBB-950AA7CB587D}" type="pres">
      <dgm:prSet presAssocID="{00C4C7D7-43FB-4C62-B653-0BAA02E17855}" presName="iconBgRect" presStyleLbl="bgShp" presStyleIdx="1" presStyleCnt="3" custLinFactNeighborY="18767"/>
      <dgm:spPr/>
    </dgm:pt>
    <dgm:pt modelId="{DD1D6C1E-CBFF-474F-8D9C-E7009CFCAC74}" type="pres">
      <dgm:prSet presAssocID="{00C4C7D7-43FB-4C62-B653-0BAA02E17855}" presName="iconRect" presStyleLbl="node1" presStyleIdx="1" presStyleCnt="3" custLinFactNeighborY="172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ABE61C-80C0-4F1C-8D92-6CBC4FD7D160}" type="pres">
      <dgm:prSet presAssocID="{00C4C7D7-43FB-4C62-B653-0BAA02E17855}" presName="spaceRect" presStyleCnt="0"/>
      <dgm:spPr/>
    </dgm:pt>
    <dgm:pt modelId="{9A6D43D9-B46C-4A8E-8FA0-7728BC4D62CD}" type="pres">
      <dgm:prSet presAssocID="{00C4C7D7-43FB-4C62-B653-0BAA02E17855}" presName="textRect" presStyleLbl="revTx" presStyleIdx="1" presStyleCnt="3" custScaleX="101920" custScaleY="212482" custLinFactNeighborX="0" custLinFactNeighborY="5902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E7BD38E-9180-4737-B221-F6C5581EC0AC}" type="pres">
      <dgm:prSet presAssocID="{26407BAA-24CA-40B6-A34E-07DAAD20ECB5}" presName="sibTrans" presStyleCnt="0"/>
      <dgm:spPr/>
    </dgm:pt>
    <dgm:pt modelId="{63F93E96-1801-4AD9-B896-6FF6EE228279}" type="pres">
      <dgm:prSet presAssocID="{BE3AF4B6-F5EC-44DF-9BDC-CB79D95FB3F4}" presName="compNode" presStyleCnt="0"/>
      <dgm:spPr/>
    </dgm:pt>
    <dgm:pt modelId="{41A1C510-2DCF-44FA-87F3-8423FF19B3AE}" type="pres">
      <dgm:prSet presAssocID="{BE3AF4B6-F5EC-44DF-9BDC-CB79D95FB3F4}" presName="iconBgRect" presStyleLbl="bgShp" presStyleIdx="2" presStyleCnt="3"/>
      <dgm:spPr/>
    </dgm:pt>
    <dgm:pt modelId="{E15247F8-AB47-4E92-BDC5-412B72189390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921A4A6-2E31-4E00-87B8-F9FF92E32385}" type="pres">
      <dgm:prSet presAssocID="{BE3AF4B6-F5EC-44DF-9BDC-CB79D95FB3F4}" presName="spaceRect" presStyleCnt="0"/>
      <dgm:spPr/>
    </dgm:pt>
    <dgm:pt modelId="{C0AFD7ED-7EA4-4F7B-9F57-8E3622F21CDA}" type="pres">
      <dgm:prSet presAssocID="{BE3AF4B6-F5EC-44DF-9BDC-CB79D95FB3F4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BADB28D8-F92E-4EEE-BCC3-74945763BCFD}" type="presOf" srcId="{BE3AF4B6-F5EC-44DF-9BDC-CB79D95FB3F4}" destId="{C0AFD7ED-7EA4-4F7B-9F57-8E3622F21CDA}" srcOrd="0" destOrd="0" presId="urn:microsoft.com/office/officeart/2018/5/layout/IconCircleLabelList"/>
    <dgm:cxn modelId="{66708CE2-9EFF-43B2-BC5C-8CB49923FB20}" type="presOf" srcId="{00C4C7D7-43FB-4C62-B653-0BAA02E17855}" destId="{9A6D43D9-B46C-4A8E-8FA0-7728BC4D62CD}" srcOrd="0" destOrd="0" presId="urn:microsoft.com/office/officeart/2018/5/layout/IconCircleLabel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D0ACC338-D34E-44DB-B0C0-C03DE22E9A8B}" type="presOf" srcId="{D75A9632-4EB0-4862-92FF-00CF01BE2205}" destId="{8113D328-D741-4546-88EE-270C594CD2B6}" srcOrd="0" destOrd="0" presId="urn:microsoft.com/office/officeart/2018/5/layout/IconCircleLabelList"/>
    <dgm:cxn modelId="{4021B1CA-1CAA-490C-847E-7F8BC81ED16E}" type="presOf" srcId="{5D3F0ED0-2EB6-453D-BE4B-4BBCD8987238}" destId="{0B6BA5DE-E17F-4226-899C-67B474FE383C}" srcOrd="0" destOrd="0" presId="urn:microsoft.com/office/officeart/2018/5/layout/IconCircleLabelList"/>
    <dgm:cxn modelId="{7CF129E7-6629-483E-B315-D03090FF6F31}" type="presParOf" srcId="{8113D328-D741-4546-88EE-270C594CD2B6}" destId="{913FCFA9-E236-460B-9323-77A748DA63FA}" srcOrd="0" destOrd="0" presId="urn:microsoft.com/office/officeart/2018/5/layout/IconCircleLabelList"/>
    <dgm:cxn modelId="{C893487F-8A41-441B-85D1-10B59AC7EFC2}" type="presParOf" srcId="{913FCFA9-E236-460B-9323-77A748DA63FA}" destId="{5CEC2045-19E5-4586-8A82-0ED5BA73E61C}" srcOrd="0" destOrd="0" presId="urn:microsoft.com/office/officeart/2018/5/layout/IconCircleLabelList"/>
    <dgm:cxn modelId="{9493DB11-8AC7-4994-8180-FEA32682E8A6}" type="presParOf" srcId="{913FCFA9-E236-460B-9323-77A748DA63FA}" destId="{AE752F1E-D28D-45DC-8754-597002C8C39B}" srcOrd="1" destOrd="0" presId="urn:microsoft.com/office/officeart/2018/5/layout/IconCircleLabelList"/>
    <dgm:cxn modelId="{C0B78EF1-BA5C-48D6-B7A8-0E419C5B83BB}" type="presParOf" srcId="{913FCFA9-E236-460B-9323-77A748DA63FA}" destId="{917D6720-883B-4B00-981C-9A29F036F4D1}" srcOrd="2" destOrd="0" presId="urn:microsoft.com/office/officeart/2018/5/layout/IconCircleLabelList"/>
    <dgm:cxn modelId="{95400945-5457-4F8D-B27B-8DAA221B8F76}" type="presParOf" srcId="{913FCFA9-E236-460B-9323-77A748DA63FA}" destId="{0B6BA5DE-E17F-4226-899C-67B474FE383C}" srcOrd="3" destOrd="0" presId="urn:microsoft.com/office/officeart/2018/5/layout/IconCircleLabelList"/>
    <dgm:cxn modelId="{2583B2E9-F83F-40E4-8125-FA35D7F89EBF}" type="presParOf" srcId="{8113D328-D741-4546-88EE-270C594CD2B6}" destId="{EE2788FC-712A-428D-8CA5-41AC46958FD3}" srcOrd="1" destOrd="0" presId="urn:microsoft.com/office/officeart/2018/5/layout/IconCircleLabelList"/>
    <dgm:cxn modelId="{A82C2822-6BC3-4221-9423-13255F3103ED}" type="presParOf" srcId="{8113D328-D741-4546-88EE-270C594CD2B6}" destId="{D6DBCA18-2696-4B56-A4FE-B5BD7EC6131C}" srcOrd="2" destOrd="0" presId="urn:microsoft.com/office/officeart/2018/5/layout/IconCircleLabelList"/>
    <dgm:cxn modelId="{986C60FF-8C76-4BF1-A3EA-2F6CF6D6DD27}" type="presParOf" srcId="{D6DBCA18-2696-4B56-A4FE-B5BD7EC6131C}" destId="{64207C47-3A14-45CE-AEBB-950AA7CB587D}" srcOrd="0" destOrd="0" presId="urn:microsoft.com/office/officeart/2018/5/layout/IconCircleLabelList"/>
    <dgm:cxn modelId="{16F34F05-D9BE-41AB-9B85-84F22C102E50}" type="presParOf" srcId="{D6DBCA18-2696-4B56-A4FE-B5BD7EC6131C}" destId="{DD1D6C1E-CBFF-474F-8D9C-E7009CFCAC74}" srcOrd="1" destOrd="0" presId="urn:microsoft.com/office/officeart/2018/5/layout/IconCircleLabelList"/>
    <dgm:cxn modelId="{FA4A0BFF-0F81-4ABF-A81E-0360A70CEEC2}" type="presParOf" srcId="{D6DBCA18-2696-4B56-A4FE-B5BD7EC6131C}" destId="{BDABE61C-80C0-4F1C-8D92-6CBC4FD7D160}" srcOrd="2" destOrd="0" presId="urn:microsoft.com/office/officeart/2018/5/layout/IconCircleLabelList"/>
    <dgm:cxn modelId="{BC5B2FC4-BD89-4A19-9550-6C188CBC13C2}" type="presParOf" srcId="{D6DBCA18-2696-4B56-A4FE-B5BD7EC6131C}" destId="{9A6D43D9-B46C-4A8E-8FA0-7728BC4D62CD}" srcOrd="3" destOrd="0" presId="urn:microsoft.com/office/officeart/2018/5/layout/IconCircleLabelList"/>
    <dgm:cxn modelId="{B6BDF174-470E-4421-8692-4400B1289ADC}" type="presParOf" srcId="{8113D328-D741-4546-88EE-270C594CD2B6}" destId="{3E7BD38E-9180-4737-B221-F6C5581EC0AC}" srcOrd="3" destOrd="0" presId="urn:microsoft.com/office/officeart/2018/5/layout/IconCircleLabelList"/>
    <dgm:cxn modelId="{2976A194-191F-4B16-99FF-652EAED42E5E}" type="presParOf" srcId="{8113D328-D741-4546-88EE-270C594CD2B6}" destId="{63F93E96-1801-4AD9-B896-6FF6EE228279}" srcOrd="4" destOrd="0" presId="urn:microsoft.com/office/officeart/2018/5/layout/IconCircleLabelList"/>
    <dgm:cxn modelId="{1A17D89A-CF17-4206-9DBF-64181ABF1582}" type="presParOf" srcId="{63F93E96-1801-4AD9-B896-6FF6EE228279}" destId="{41A1C510-2DCF-44FA-87F3-8423FF19B3AE}" srcOrd="0" destOrd="0" presId="urn:microsoft.com/office/officeart/2018/5/layout/IconCircleLabelList"/>
    <dgm:cxn modelId="{673FA7D1-B008-48ED-8464-57A36C5CCAFF}" type="presParOf" srcId="{63F93E96-1801-4AD9-B896-6FF6EE228279}" destId="{E15247F8-AB47-4E92-BDC5-412B72189390}" srcOrd="1" destOrd="0" presId="urn:microsoft.com/office/officeart/2018/5/layout/IconCircleLabelList"/>
    <dgm:cxn modelId="{2E706CD7-D43C-421C-883E-4D819944775C}" type="presParOf" srcId="{63F93E96-1801-4AD9-B896-6FF6EE228279}" destId="{6921A4A6-2E31-4E00-87B8-F9FF92E32385}" srcOrd="2" destOrd="0" presId="urn:microsoft.com/office/officeart/2018/5/layout/IconCircleLabelList"/>
    <dgm:cxn modelId="{A11A9E27-1293-46D7-84D8-B4B0F8679536}" type="presParOf" srcId="{63F93E96-1801-4AD9-B896-6FF6EE228279}" destId="{C0AFD7ED-7EA4-4F7B-9F57-8E3622F21C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 smtClean="0"/>
            <a:t>THANK YOU</a:t>
          </a:r>
          <a:br>
            <a:rPr lang="en-US" dirty="0" smtClean="0"/>
          </a:br>
          <a:r>
            <a:rPr lang="en-US" dirty="0" err="1" smtClean="0"/>
            <a:t>Takenmind</a:t>
          </a:r>
          <a:r>
            <a:rPr lang="en-US" dirty="0" smtClean="0"/>
            <a:t> for this Internship opportunities</a:t>
          </a:r>
          <a:endParaRPr lang="en-US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C2045-19E5-4586-8A82-0ED5BA73E61C}">
      <dsp:nvSpPr>
        <dsp:cNvPr id="0" name=""/>
        <dsp:cNvSpPr/>
      </dsp:nvSpPr>
      <dsp:spPr>
        <a:xfrm>
          <a:off x="473579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52F1E-D28D-45DC-8754-597002C8C39B}">
      <dsp:nvSpPr>
        <dsp:cNvPr id="0" name=""/>
        <dsp:cNvSpPr/>
      </dsp:nvSpPr>
      <dsp:spPr>
        <a:xfrm>
          <a:off x="751454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A5DE-E17F-4226-899C-67B474FE383C}">
      <dsp:nvSpPr>
        <dsp:cNvPr id="0" name=""/>
        <dsp:cNvSpPr/>
      </dsp:nvSpPr>
      <dsp:spPr>
        <a:xfrm>
          <a:off x="56767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800" kern="1200" dirty="0" smtClean="0"/>
            <a:t>Objective</a:t>
          </a:r>
          <a:endParaRPr lang="en-US" sz="2800" kern="1200" dirty="0"/>
        </a:p>
      </dsp:txBody>
      <dsp:txXfrm>
        <a:off x="56767" y="2945969"/>
        <a:ext cx="2137500" cy="720000"/>
      </dsp:txXfrm>
    </dsp:sp>
    <dsp:sp modelId="{64207C47-3A14-45CE-AEBB-950AA7CB587D}">
      <dsp:nvSpPr>
        <dsp:cNvPr id="0" name=""/>
        <dsp:cNvSpPr/>
      </dsp:nvSpPr>
      <dsp:spPr>
        <a:xfrm>
          <a:off x="3005662" y="127819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D6C1E-CBFF-474F-8D9C-E7009CFCAC74}">
      <dsp:nvSpPr>
        <dsp:cNvPr id="0" name=""/>
        <dsp:cNvSpPr/>
      </dsp:nvSpPr>
      <dsp:spPr>
        <a:xfrm>
          <a:off x="3283537" y="1324251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D43D9-B46C-4A8E-8FA0-7728BC4D62CD}">
      <dsp:nvSpPr>
        <dsp:cNvPr id="0" name=""/>
        <dsp:cNvSpPr/>
      </dsp:nvSpPr>
      <dsp:spPr>
        <a:xfrm>
          <a:off x="2568329" y="2763567"/>
          <a:ext cx="2178540" cy="1529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200" kern="1200" dirty="0" smtClean="0"/>
            <a:t>Solution Methodology stepwise</a:t>
          </a:r>
        </a:p>
      </dsp:txBody>
      <dsp:txXfrm>
        <a:off x="2568329" y="2763567"/>
        <a:ext cx="2178540" cy="1529870"/>
      </dsp:txXfrm>
    </dsp:sp>
    <dsp:sp modelId="{41A1C510-2DCF-44FA-87F3-8423FF19B3AE}">
      <dsp:nvSpPr>
        <dsp:cNvPr id="0" name=""/>
        <dsp:cNvSpPr/>
      </dsp:nvSpPr>
      <dsp:spPr>
        <a:xfrm>
          <a:off x="5537745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247F8-AB47-4E92-BDC5-412B72189390}">
      <dsp:nvSpPr>
        <dsp:cNvPr id="0" name=""/>
        <dsp:cNvSpPr/>
      </dsp:nvSpPr>
      <dsp:spPr>
        <a:xfrm>
          <a:off x="5815620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FD7ED-7EA4-4F7B-9F57-8E3622F21CDA}">
      <dsp:nvSpPr>
        <dsp:cNvPr id="0" name=""/>
        <dsp:cNvSpPr/>
      </dsp:nvSpPr>
      <dsp:spPr>
        <a:xfrm>
          <a:off x="5120932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200" kern="1200" dirty="0" smtClean="0"/>
            <a:t>Finding and analysis</a:t>
          </a:r>
          <a:endParaRPr lang="en-US" sz="2200" kern="1200" dirty="0"/>
        </a:p>
      </dsp:txBody>
      <dsp:txXfrm>
        <a:off x="5120932" y="2945969"/>
        <a:ext cx="21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DBFEA-6993-43D2-8550-9C63128083EA}">
      <dsp:nvSpPr>
        <dsp:cNvPr id="0" name=""/>
        <dsp:cNvSpPr/>
      </dsp:nvSpPr>
      <dsp:spPr>
        <a:xfrm>
          <a:off x="0" y="20018"/>
          <a:ext cx="4998962" cy="2999377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THANK YOU</a:t>
          </a:r>
          <a:br>
            <a:rPr lang="en-US" sz="4400" kern="1200" dirty="0" smtClean="0"/>
          </a:br>
          <a:r>
            <a:rPr lang="en-US" sz="4400" kern="1200" dirty="0" err="1" smtClean="0"/>
            <a:t>Takenmind</a:t>
          </a:r>
          <a:r>
            <a:rPr lang="en-US" sz="4400" kern="1200" dirty="0" smtClean="0"/>
            <a:t> for this Internship opportunities</a:t>
          </a:r>
          <a:endParaRPr lang="en-US" sz="4400" kern="1200" dirty="0">
            <a:solidFill>
              <a:schemeClr val="bg1"/>
            </a:solidFill>
          </a:endParaRPr>
        </a:p>
      </dsp:txBody>
      <dsp:txXfrm>
        <a:off x="87849" y="107867"/>
        <a:ext cx="4823264" cy="2823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13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8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20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04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13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72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13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8869841E-71E7-4F51-8E6F-5E8A5E3756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lans">
            <a:extLst>
              <a:ext uri="{FF2B5EF4-FFF2-40B4-BE49-F238E27FC236}">
                <a16:creationId xmlns=""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94B067E-A161-4B29-A8FA-FEEB194495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2337195"/>
          </a:xfrm>
        </p:spPr>
        <p:txBody>
          <a:bodyPr>
            <a:normAutofit fontScale="90000"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Takenmind</a:t>
            </a:r>
            <a:r>
              <a:rPr lang="en-US" sz="4800" dirty="0" smtClean="0">
                <a:solidFill>
                  <a:schemeClr val="bg1"/>
                </a:solidFill>
              </a:rPr>
              <a:t> Global Data Analytics Internship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397642"/>
            <a:ext cx="3685070" cy="11870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PROOF OF CONCEPT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ATTRITION CONTROL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20C741F-0826-4AB6-A92E-AB4EB50216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=""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68" y="1298449"/>
            <a:ext cx="7212169" cy="684898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Reasons that could prone existing employee to leave: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83348"/>
            <a:ext cx="9141619" cy="41126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1. Satisfaction Level below 40%</a:t>
            </a:r>
          </a:p>
          <a:p>
            <a:r>
              <a:rPr lang="en-US" sz="2400" dirty="0" smtClean="0"/>
              <a:t>2. Low salary</a:t>
            </a:r>
          </a:p>
          <a:p>
            <a:r>
              <a:rPr lang="en-US" sz="2400" dirty="0" smtClean="0"/>
              <a:t>3. More Average monthly hours and Number of projects</a:t>
            </a:r>
          </a:p>
          <a:p>
            <a:r>
              <a:rPr lang="en-US" sz="2400" dirty="0" smtClean="0"/>
              <a:t>4. No Promotion in LAST 5 Years.</a:t>
            </a:r>
          </a:p>
          <a:p>
            <a:endParaRPr lang="en-US" sz="2400" dirty="0"/>
          </a:p>
          <a:p>
            <a:r>
              <a:rPr lang="en-US" sz="2400" dirty="0" smtClean="0"/>
              <a:t>If any employee satisfies 2  or more than 2 above condition he/she is prone to leave the company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63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=""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Woman standing in her office looking at blueprints">
            <a:extLst>
              <a:ext uri="{FF2B5EF4-FFF2-40B4-BE49-F238E27FC236}">
                <a16:creationId xmlns=""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Content Placeholder 3" descr="SmartArt">
            <a:extLst>
              <a:ext uri="{FF2B5EF4-FFF2-40B4-BE49-F238E27FC236}">
                <a16:creationId xmlns=""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621562"/>
              </p:ext>
            </p:extLst>
          </p:nvPr>
        </p:nvGraphicFramePr>
        <p:xfrm>
          <a:off x="289249" y="927280"/>
          <a:ext cx="4998962" cy="30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8221" y="4878220"/>
            <a:ext cx="4945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Presented By</a:t>
            </a:r>
          </a:p>
          <a:p>
            <a:pPr algn="r"/>
            <a:r>
              <a:rPr lang="en-US" sz="2800" dirty="0" smtClean="0"/>
              <a:t>Bijay </a:t>
            </a:r>
            <a:r>
              <a:rPr lang="en-US" sz="2800" dirty="0" err="1" smtClean="0"/>
              <a:t>Adhikari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=""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=""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 smtClean="0"/>
              <a:t>Project Context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E9282B84-621E-4580-80B7-222118AE4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=""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957354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=""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3373363" cy="7235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Objectives: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2163651"/>
            <a:ext cx="7315200" cy="3420995"/>
          </a:xfrm>
        </p:spPr>
        <p:txBody>
          <a:bodyPr>
            <a:normAutofit/>
          </a:bodyPr>
          <a:lstStyle/>
          <a:p>
            <a:r>
              <a:rPr lang="en-US" sz="2800" dirty="0"/>
              <a:t>The data is for company X which is trying to control attrition. There are two sets of data: “Existing employees” and “Employees who have </a:t>
            </a:r>
            <a:r>
              <a:rPr lang="en-US" sz="2800" dirty="0" smtClean="0"/>
              <a:t>left”.</a:t>
            </a:r>
          </a:p>
          <a:p>
            <a:r>
              <a:rPr lang="en-US" sz="2800" dirty="0" smtClean="0"/>
              <a:t>Objective of the project is to find out:</a:t>
            </a:r>
          </a:p>
          <a:p>
            <a:r>
              <a:rPr lang="en-US" sz="2800" dirty="0"/>
              <a:t>What type of employees are leaving? </a:t>
            </a:r>
            <a:endParaRPr lang="en-US" sz="2800" dirty="0" smtClean="0"/>
          </a:p>
          <a:p>
            <a:r>
              <a:rPr lang="en-US" sz="2800" dirty="0" smtClean="0"/>
              <a:t>Which employee are prone to leave next?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=""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9"/>
            <a:ext cx="1918051" cy="6848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Step 1: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2331076"/>
            <a:ext cx="7315200" cy="2202287"/>
          </a:xfrm>
        </p:spPr>
        <p:txBody>
          <a:bodyPr>
            <a:noAutofit/>
          </a:bodyPr>
          <a:lstStyle/>
          <a:p>
            <a:r>
              <a:rPr lang="en-US" sz="2800" dirty="0" smtClean="0"/>
              <a:t>At first step , we need to understand the dataset for both employee who left and existing employee. </a:t>
            </a:r>
          </a:p>
          <a:p>
            <a:r>
              <a:rPr lang="en-US" sz="2800" dirty="0" smtClean="0"/>
              <a:t>It is very important to analysis all the features in dataset and observe which features has upper hand in cause for employee to leave company.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29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=""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994" y="761998"/>
            <a:ext cx="2368811" cy="6546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2: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46" y="1283593"/>
            <a:ext cx="5768633" cy="4679325"/>
          </a:xfrm>
        </p:spPr>
        <p:txBody>
          <a:bodyPr>
            <a:noAutofit/>
          </a:bodyPr>
          <a:lstStyle/>
          <a:p>
            <a:r>
              <a:rPr lang="en-US" sz="2400" dirty="0"/>
              <a:t>Point drawn from above plot: </a:t>
            </a:r>
            <a:endParaRPr lang="en-US" sz="2400" dirty="0" smtClean="0"/>
          </a:p>
          <a:p>
            <a:r>
              <a:rPr lang="en-US" sz="2400" dirty="0" smtClean="0"/>
              <a:t>Average </a:t>
            </a:r>
            <a:r>
              <a:rPr lang="en-US" sz="2400" dirty="0"/>
              <a:t>monthly hours is very low for employees who has number of projects equal to 2 for all levels of salary. </a:t>
            </a:r>
            <a:endParaRPr lang="en-US" sz="2400" dirty="0" smtClean="0"/>
          </a:p>
          <a:p>
            <a:r>
              <a:rPr lang="en-US" sz="2400" dirty="0" smtClean="0"/>
              <a:t>As </a:t>
            </a:r>
            <a:r>
              <a:rPr lang="en-US" sz="2400" dirty="0"/>
              <a:t>we can see from the plot the employees from all levels for salary are loaded with </a:t>
            </a:r>
            <a:r>
              <a:rPr lang="en-US" sz="2400" dirty="0" smtClean="0"/>
              <a:t>projects </a:t>
            </a:r>
            <a:r>
              <a:rPr lang="en-US" sz="2400" dirty="0"/>
              <a:t>and monthly hours is high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We can see there are so many </a:t>
            </a:r>
            <a:r>
              <a:rPr lang="en-US" sz="2400" dirty="0" smtClean="0"/>
              <a:t>outliers </a:t>
            </a:r>
            <a:r>
              <a:rPr lang="en-US" sz="2400" dirty="0"/>
              <a:t>from low and </a:t>
            </a:r>
            <a:r>
              <a:rPr lang="en-US" sz="2400" dirty="0" smtClean="0"/>
              <a:t>medium </a:t>
            </a:r>
            <a:r>
              <a:rPr lang="en-US" sz="2400" dirty="0"/>
              <a:t>salary levels. The box plot is bigger for low salary </a:t>
            </a:r>
            <a:r>
              <a:rPr lang="en-US" sz="2400" dirty="0" smtClean="0"/>
              <a:t>employees </a:t>
            </a:r>
            <a:r>
              <a:rPr lang="en-US" sz="2400" dirty="0"/>
              <a:t>who has number of projects equal to 3, 50% of these employees high monthly hours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61" y="579550"/>
            <a:ext cx="6329065" cy="42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=""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61999"/>
            <a:ext cx="5679583" cy="5334001"/>
          </a:xfrm>
        </p:spPr>
        <p:txBody>
          <a:bodyPr>
            <a:norm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atisfaction </a:t>
            </a:r>
            <a:r>
              <a:rPr lang="en-US" sz="3200" dirty="0"/>
              <a:t>level is high for less no of projects( </a:t>
            </a:r>
            <a:r>
              <a:rPr lang="en-US" sz="3200" dirty="0" smtClean="0"/>
              <a:t>i.e. </a:t>
            </a:r>
            <a:r>
              <a:rPr lang="en-US" sz="3200" dirty="0"/>
              <a:t>projects that are 4 or less than 4). </a:t>
            </a:r>
            <a:endParaRPr lang="en-US" sz="3200" dirty="0" smtClean="0"/>
          </a:p>
          <a:p>
            <a:r>
              <a:rPr lang="en-US" sz="3200" dirty="0" smtClean="0"/>
              <a:t>As </a:t>
            </a:r>
            <a:r>
              <a:rPr lang="en-US" sz="3200" dirty="0"/>
              <a:t>the no of projects increases the satisfaction level </a:t>
            </a:r>
            <a:r>
              <a:rPr lang="en-US" sz="3200" dirty="0" smtClean="0"/>
              <a:t>decreased </a:t>
            </a:r>
            <a:r>
              <a:rPr lang="en-US" sz="3200" dirty="0"/>
              <a:t>in the dataset of </a:t>
            </a:r>
            <a:r>
              <a:rPr lang="en-US" sz="3200" dirty="0" smtClean="0"/>
              <a:t>employee </a:t>
            </a:r>
            <a:r>
              <a:rPr lang="en-US" sz="3200" dirty="0"/>
              <a:t>who left the company.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05" y="510449"/>
            <a:ext cx="5919915" cy="52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7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=""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61998"/>
            <a:ext cx="6130417" cy="5334002"/>
          </a:xfrm>
        </p:spPr>
        <p:txBody>
          <a:bodyPr>
            <a:normAutofit/>
          </a:bodyPr>
          <a:lstStyle/>
          <a:p>
            <a:r>
              <a:rPr lang="en-US" sz="2800" dirty="0"/>
              <a:t>From the above figure we can get following information:</a:t>
            </a:r>
          </a:p>
          <a:p>
            <a:r>
              <a:rPr lang="en-US" sz="2800" dirty="0"/>
              <a:t>1. Very few employee had high salary.</a:t>
            </a:r>
          </a:p>
          <a:p>
            <a:r>
              <a:rPr lang="en-US" sz="2800" dirty="0"/>
              <a:t>2. There were many employee who used to do more projects and spend more monthly </a:t>
            </a:r>
            <a:r>
              <a:rPr lang="en-US" sz="2800" dirty="0" smtClean="0"/>
              <a:t>hours still </a:t>
            </a:r>
            <a:r>
              <a:rPr lang="en-US" sz="2800" dirty="0"/>
              <a:t>have low salary.</a:t>
            </a:r>
          </a:p>
          <a:p>
            <a:r>
              <a:rPr lang="en-US" sz="2800" dirty="0"/>
              <a:t>3. More no of projects means more monthly hours.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40" y="518543"/>
            <a:ext cx="6306282" cy="56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=""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030" y="888642"/>
            <a:ext cx="5293217" cy="510003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Interesting </a:t>
            </a:r>
            <a:r>
              <a:rPr lang="en-US" sz="2800" dirty="0"/>
              <a:t>points we can draw from above </a:t>
            </a:r>
            <a:r>
              <a:rPr lang="en-US" sz="2800" dirty="0" smtClean="0"/>
              <a:t>plot-</a:t>
            </a:r>
            <a:endParaRPr lang="en-US" sz="2800" dirty="0"/>
          </a:p>
          <a:p>
            <a:r>
              <a:rPr lang="en-US" sz="2800" dirty="0"/>
              <a:t>1. Employees from R&amp;D department having 6 years of time spend having large distribution of satisfaction levels.</a:t>
            </a:r>
          </a:p>
          <a:p>
            <a:r>
              <a:rPr lang="en-US" sz="2800" dirty="0"/>
              <a:t>2. Time spend equal to 4 in all departments are having same level of very low satisfaction levels same goes for time spend equals to 3 having same level of average </a:t>
            </a:r>
            <a:r>
              <a:rPr lang="en-US" sz="2800" dirty="0" smtClean="0"/>
              <a:t>satisfactions </a:t>
            </a:r>
            <a:r>
              <a:rPr lang="en-US" sz="2800" dirty="0"/>
              <a:t>in all departments.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38" y="484506"/>
            <a:ext cx="6975983" cy="56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7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=""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4552"/>
            <a:ext cx="9141619" cy="4829578"/>
          </a:xfrm>
        </p:spPr>
        <p:txBody>
          <a:bodyPr>
            <a:normAutofit/>
          </a:bodyPr>
          <a:lstStyle/>
          <a:p>
            <a:r>
              <a:rPr lang="en-US" sz="2800" dirty="0"/>
              <a:t>After all these analysis we can predict what were the causes for the employee to leave the company.</a:t>
            </a:r>
          </a:p>
          <a:p>
            <a:r>
              <a:rPr lang="en-US" sz="2800" dirty="0"/>
              <a:t>Some of the reason are as follows:</a:t>
            </a:r>
          </a:p>
          <a:p>
            <a:r>
              <a:rPr lang="en-US" sz="2800" dirty="0"/>
              <a:t>1. Employees who are stressed up working more hours and having higher number of projects.</a:t>
            </a:r>
          </a:p>
          <a:p>
            <a:r>
              <a:rPr lang="en-US" sz="2800" dirty="0"/>
              <a:t>2. Mostly from sales and technical department were leaving the company.</a:t>
            </a:r>
          </a:p>
          <a:p>
            <a:r>
              <a:rPr lang="en-US" sz="2800" dirty="0"/>
              <a:t>3. the employees are not getting promotion even they are working tirelessly.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07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B7BB97-A62F-4534-888F-505637578A57}">
  <ds:schemaRefs>
    <ds:schemaRef ds:uri="16c05727-aa75-4e4a-9b5f-8a80a1165891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885ACEB-CF5E-44CD-BB7E-D39F90AC5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62D4C9-FB7C-42A5-9239-CABAB80115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design</Template>
  <TotalTime>0</TotalTime>
  <Words>516</Words>
  <Application>Microsoft Office PowerPoint</Application>
  <PresentationFormat>Widescreen</PresentationFormat>
  <Paragraphs>55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Frame</vt:lpstr>
      <vt:lpstr>Takenmind Global Data Analytics Internship</vt:lpstr>
      <vt:lpstr>Project Context</vt:lpstr>
      <vt:lpstr>Objectives:</vt:lpstr>
      <vt:lpstr>Step 1:</vt:lpstr>
      <vt:lpstr>Step 2:</vt:lpstr>
      <vt:lpstr>PowerPoint Presentation</vt:lpstr>
      <vt:lpstr>PowerPoint Presentation</vt:lpstr>
      <vt:lpstr>PowerPoint Presentation</vt:lpstr>
      <vt:lpstr>PowerPoint Presentation</vt:lpstr>
      <vt:lpstr>Reasons that could prone existing employee to leave: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2020-03-23T08:32:47Z</dcterms:created>
  <dcterms:modified xsi:type="dcterms:W3CDTF">2020-03-24T09:32:09Z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